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3" r:id="rId3"/>
    <p:sldId id="265" r:id="rId4"/>
    <p:sldId id="264" r:id="rId5"/>
    <p:sldId id="258" r:id="rId6"/>
    <p:sldId id="259" r:id="rId7"/>
    <p:sldId id="260" r:id="rId8"/>
    <p:sldId id="261" r:id="rId9"/>
    <p:sldId id="268" r:id="rId10"/>
    <p:sldId id="262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1E5A"/>
    <a:srgbClr val="FF00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11" autoAdjust="0"/>
    <p:restoredTop sz="94660"/>
  </p:normalViewPr>
  <p:slideViewPr>
    <p:cSldViewPr snapToGrid="0">
      <p:cViewPr varScale="1">
        <p:scale>
          <a:sx n="82" d="100"/>
          <a:sy n="82" d="100"/>
        </p:scale>
        <p:origin x="84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A148-194E-428F-A5BB-13911547A14D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C7A881-0597-4266-928C-4E0BFBA1706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3600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504F86-3529-44E6-91EA-D7B69AEBA3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86FCA4D-EDF7-477F-9322-34CCA1C472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F77F6F-2408-4E76-BC1C-FE1DEF442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B4C845B-0A43-4426-AE71-21CA92037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A719467-1746-4F08-9200-8E0F2C8A0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2558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A971F5-E6CE-4A34-B806-F3BA2D759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C95F527-A861-4068-B4DA-8287719965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EC301DB-CC05-43A9-88A1-0517A8A24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2946703-555A-4447-B656-06BEFC788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A9B4CB-B9DC-4904-8BE8-F4403DF0E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8464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D67D85A-CB30-4077-9FDC-FB81346CC8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CCBC4A9-9C55-4AFD-9501-11EA31ABF2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3FDDF33-C8C1-4AD7-A2CD-EC2C1A8DD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069FB6D-4756-4210-A172-C5CDE164F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BD609FC-220E-4FAC-BADB-C469461EF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6325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C2859D-0003-455B-9613-4E8EE2923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A060D0-7658-42E5-87E4-208C79C6B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94E508-8BC3-472B-8484-265A285EA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8A157E-62E0-4103-B073-057CF8E64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D1BECD-6A63-4683-8F84-1A941BA32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8589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CFAC4C-7D3F-4558-AA42-45C802EC5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3B90A2C-3618-40A1-847E-4D41346195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B4F18DD-E981-4D14-8CF8-C9CF589DD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5B7AB9-E343-45B8-95E2-E84B47E2D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2A1943-6C1F-4732-9B38-B2813D1FB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0649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DC3334-DD49-4E20-961F-6399DB46A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78FD63-EB90-49D4-8D45-F05F6132F2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53133AC-8B80-4B4C-9F62-4FAFBB4013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F7DDAA4-8905-4E1E-A809-B0494D7CF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002FECE-D4D6-40B9-AF37-7E020A18A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A242EE8-0417-4444-B196-B29171E41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4015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220467-54D9-4542-A0AB-55C255706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C812602-72CA-4B3D-86D5-912409B67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84E9D36-2E79-4780-A711-BB34CC838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F59F32E-E0FB-4938-8691-8F32BE041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023C703-0247-4D12-AAA2-3AE62412D1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A21AD2D-060A-46E6-AD9A-B4FE2C968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9B4AB6D-9A6C-47DE-AA78-1FF7FD450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B39515A-E760-4F3B-9A10-84988C282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7543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A79A47-9811-48AD-A0AB-EA97E9AA0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4D5FD08-3EA2-4D64-896B-7880334D1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3341285-666B-44D0-AD52-ACA46D2E9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AF6A977-4FAF-4355-AF58-EB04E830D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6630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509A048-6FEA-433A-A0D6-E8A449032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F9F70D3-CB2B-4309-973B-5E65FC321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D1F0AE2-03D3-460F-8C08-D7AB3B225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3143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D504BF-80F1-42BA-9102-7ACE6DA54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8D046C-AD9B-4CE1-A05C-7E69FD3B3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FB33024-CEE3-40D0-B26F-B9CC704420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8C965A1-6EA5-443A-B223-850E643EA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C172A2B-D538-48B6-B235-F15C8DDEF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E25849D-42D9-4F1B-AB73-2757D9366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8416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93072B-96DD-465F-BE4D-EED5B8D40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D10447C-945D-4F7E-9ACF-7AD5EC84C9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DA8CD38-37A8-4D84-9D56-24477BE668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75B9231-7B9A-408A-A3FE-D88DBBB36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A2FA89C-A28A-4B57-A72E-45A1F3A0C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1291F3-1C36-48B9-993E-CDF630070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5457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0D7B493-7ED0-4B6E-9960-10E5E1470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381992B-68EC-41F0-90D4-887C3FA00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E122493-84C1-4487-B0E0-895EE7FA8A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84D5CB-4670-42F1-A91F-0709D0DBFF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AF3475E-7766-4F27-9A00-0C57BB0C9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4476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svg"/><Relationship Id="rId3" Type="http://schemas.openxmlformats.org/officeDocument/2006/relationships/image" Target="../media/image2.png"/><Relationship Id="rId7" Type="http://schemas.openxmlformats.org/officeDocument/2006/relationships/image" Target="../media/image14.svg"/><Relationship Id="rId12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4.png"/><Relationship Id="rId10" Type="http://schemas.openxmlformats.org/officeDocument/2006/relationships/image" Target="../media/image17.png"/><Relationship Id="rId4" Type="http://schemas.openxmlformats.org/officeDocument/2006/relationships/image" Target="../media/image5.png"/><Relationship Id="rId9" Type="http://schemas.openxmlformats.org/officeDocument/2006/relationships/image" Target="../media/image1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56;p13">
            <a:extLst>
              <a:ext uri="{FF2B5EF4-FFF2-40B4-BE49-F238E27FC236}">
                <a16:creationId xmlns:a16="http://schemas.microsoft.com/office/drawing/2014/main" id="{4C51E480-09DF-4EA7-9025-1DEEFA6055F2}"/>
              </a:ext>
            </a:extLst>
          </p:cNvPr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-9589"/>
            <a:ext cx="12310712" cy="71515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6067B09-BE12-49DF-AE80-917CB3FE9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434" y="6118416"/>
            <a:ext cx="460183" cy="460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04E980B0-0218-4EAF-9E60-1154F4601DA5}"/>
              </a:ext>
            </a:extLst>
          </p:cNvPr>
          <p:cNvGrpSpPr/>
          <p:nvPr/>
        </p:nvGrpSpPr>
        <p:grpSpPr>
          <a:xfrm>
            <a:off x="2006897" y="4424999"/>
            <a:ext cx="8661103" cy="754102"/>
            <a:chOff x="2006897" y="5166148"/>
            <a:chExt cx="8661103" cy="754102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63FD2064-0724-46B1-8DDE-21D257975E89}"/>
                </a:ext>
              </a:extLst>
            </p:cNvPr>
            <p:cNvSpPr txBox="1"/>
            <p:nvPr/>
          </p:nvSpPr>
          <p:spPr>
            <a:xfrm>
              <a:off x="2006897" y="5166148"/>
              <a:ext cx="86611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rgbClr val="FF0056"/>
                  </a:solidFill>
                </a:rPr>
                <a:t>Lena Kögel, Sönke Maibach, Gabriel Sacher, Simon Schad, Laura Marie Schiffers 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08ED02F8-02D9-4D24-9C9E-DAFD3869565E}"/>
                </a:ext>
              </a:extLst>
            </p:cNvPr>
            <p:cNvSpPr txBox="1"/>
            <p:nvPr/>
          </p:nvSpPr>
          <p:spPr>
            <a:xfrm>
              <a:off x="2006897" y="5550918"/>
              <a:ext cx="76682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25.09.2021 | Mentor: Amine </a:t>
              </a:r>
              <a:r>
                <a:rPr lang="de-DE" b="1" dirty="0" err="1"/>
                <a:t>Jebari</a:t>
              </a:r>
              <a:r>
                <a:rPr lang="de-DE" b="1" dirty="0"/>
                <a:t> | </a:t>
              </a:r>
              <a:r>
                <a:rPr lang="de-DE" b="1" dirty="0" err="1"/>
                <a:t>TechLabs</a:t>
              </a:r>
              <a:r>
                <a:rPr lang="de-DE" b="1" dirty="0"/>
                <a:t> Düsseldorf</a:t>
              </a: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B04239D-1D7E-46E6-86C3-15A0F57FF24F}"/>
              </a:ext>
            </a:extLst>
          </p:cNvPr>
          <p:cNvGrpSpPr/>
          <p:nvPr/>
        </p:nvGrpSpPr>
        <p:grpSpPr>
          <a:xfrm>
            <a:off x="594982" y="2839353"/>
            <a:ext cx="11311267" cy="1381554"/>
            <a:chOff x="594982" y="3330240"/>
            <a:chExt cx="11311267" cy="1381554"/>
          </a:xfrm>
        </p:grpSpPr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848FC9E6-915C-4DC2-A60C-226A789C8FCE}"/>
                </a:ext>
              </a:extLst>
            </p:cNvPr>
            <p:cNvSpPr txBox="1"/>
            <p:nvPr/>
          </p:nvSpPr>
          <p:spPr>
            <a:xfrm>
              <a:off x="594982" y="3330240"/>
              <a:ext cx="76682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600" b="1" dirty="0">
                  <a:solidFill>
                    <a:srgbClr val="FF0056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Data Science: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2A33FA11-6550-4035-8B38-CCAE32770EFC}"/>
                </a:ext>
              </a:extLst>
            </p:cNvPr>
            <p:cNvSpPr txBox="1"/>
            <p:nvPr/>
          </p:nvSpPr>
          <p:spPr>
            <a:xfrm>
              <a:off x="594982" y="3942353"/>
              <a:ext cx="1131126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Finding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Ideal Locations </a:t>
              </a:r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for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Green Energy</a:t>
              </a:r>
            </a:p>
          </p:txBody>
        </p:sp>
      </p:grpSp>
      <p:pic>
        <p:nvPicPr>
          <p:cNvPr id="1026" name="Picture 2" descr="TechLabs - We Build. Digital. Shapers.">
            <a:extLst>
              <a:ext uri="{FF2B5EF4-FFF2-40B4-BE49-F238E27FC236}">
                <a16:creationId xmlns:a16="http://schemas.microsoft.com/office/drawing/2014/main" id="{5736CFB8-F9DF-4095-8B9B-2FBFFE133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618" y="6059278"/>
            <a:ext cx="2296764" cy="56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15837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First Headline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Second Headline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10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6E3E7271-7ECA-46AB-AF9B-CD0E005AFA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5407" y="2149364"/>
            <a:ext cx="3897692" cy="2771133"/>
          </a:xfrm>
          <a:prstGeom prst="rect">
            <a:avLst/>
          </a:prstGeom>
        </p:spPr>
      </p:pic>
      <p:pic>
        <p:nvPicPr>
          <p:cNvPr id="12" name="Grafik 11" descr="Sonne Silhouette">
            <a:extLst>
              <a:ext uri="{FF2B5EF4-FFF2-40B4-BE49-F238E27FC236}">
                <a16:creationId xmlns:a16="http://schemas.microsoft.com/office/drawing/2014/main" id="{D1AF403E-2E2A-4301-98ED-D285FACE649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18932" y="1300555"/>
            <a:ext cx="1630680" cy="1630680"/>
          </a:xfrm>
          <a:prstGeom prst="rect">
            <a:avLst/>
          </a:prstGeom>
        </p:spPr>
      </p:pic>
      <p:pic>
        <p:nvPicPr>
          <p:cNvPr id="13" name="Grafik 12" descr="Windkraftanlagen Silhouette">
            <a:extLst>
              <a:ext uri="{FF2B5EF4-FFF2-40B4-BE49-F238E27FC236}">
                <a16:creationId xmlns:a16="http://schemas.microsoft.com/office/drawing/2014/main" id="{D4CE87F2-C9B1-4E20-8693-4331AD0F20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055515" y="3480190"/>
            <a:ext cx="1475085" cy="1475085"/>
          </a:xfrm>
          <a:prstGeom prst="rect">
            <a:avLst/>
          </a:prstGeom>
        </p:spPr>
      </p:pic>
      <p:pic>
        <p:nvPicPr>
          <p:cNvPr id="4" name="Grafik 3" descr="Sonne mit einfarbiger Füllung">
            <a:extLst>
              <a:ext uri="{FF2B5EF4-FFF2-40B4-BE49-F238E27FC236}">
                <a16:creationId xmlns:a16="http://schemas.microsoft.com/office/drawing/2014/main" id="{55171FDE-BCC1-4E20-880E-B5E91E7A42A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201374" y="3339856"/>
            <a:ext cx="1357813" cy="1357813"/>
          </a:xfrm>
          <a:prstGeom prst="rect">
            <a:avLst/>
          </a:prstGeom>
        </p:spPr>
      </p:pic>
      <p:pic>
        <p:nvPicPr>
          <p:cNvPr id="16" name="Grafik 15" descr="Windkraftanlagen mit einfarbiger Füllung">
            <a:extLst>
              <a:ext uri="{FF2B5EF4-FFF2-40B4-BE49-F238E27FC236}">
                <a16:creationId xmlns:a16="http://schemas.microsoft.com/office/drawing/2014/main" id="{F7A402B6-7FDA-4FEA-8A4E-F7B30487A53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542789" y="1602880"/>
            <a:ext cx="1179061" cy="1179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766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echLabs - We Build. Digital. Shapers.">
            <a:extLst>
              <a:ext uri="{FF2B5EF4-FFF2-40B4-BE49-F238E27FC236}">
                <a16:creationId xmlns:a16="http://schemas.microsoft.com/office/drawing/2014/main" id="{5736CFB8-F9DF-4095-8B9B-2FBFFE133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618" y="6059278"/>
            <a:ext cx="2296764" cy="56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6067B09-BE12-49DF-AE80-917CB3FE9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434" y="6118416"/>
            <a:ext cx="460183" cy="460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04E980B0-0218-4EAF-9E60-1154F4601DA5}"/>
              </a:ext>
            </a:extLst>
          </p:cNvPr>
          <p:cNvGrpSpPr/>
          <p:nvPr/>
        </p:nvGrpSpPr>
        <p:grpSpPr>
          <a:xfrm>
            <a:off x="2006897" y="4684879"/>
            <a:ext cx="8661103" cy="754102"/>
            <a:chOff x="2006897" y="5166148"/>
            <a:chExt cx="8661103" cy="754102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63FD2064-0724-46B1-8DDE-21D257975E89}"/>
                </a:ext>
              </a:extLst>
            </p:cNvPr>
            <p:cNvSpPr txBox="1"/>
            <p:nvPr/>
          </p:nvSpPr>
          <p:spPr>
            <a:xfrm>
              <a:off x="2006897" y="5166148"/>
              <a:ext cx="86611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rgbClr val="FF0056"/>
                  </a:solidFill>
                </a:rPr>
                <a:t>Lena Kögel, Sönke Maibach, Gabriel Sacher, Simon Schad, Laura Marie Schiffers 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08ED02F8-02D9-4D24-9C9E-DAFD3869565E}"/>
                </a:ext>
              </a:extLst>
            </p:cNvPr>
            <p:cNvSpPr txBox="1"/>
            <p:nvPr/>
          </p:nvSpPr>
          <p:spPr>
            <a:xfrm>
              <a:off x="2006897" y="5550918"/>
              <a:ext cx="76682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25.09.2021 | Mentor: Amine </a:t>
              </a:r>
              <a:r>
                <a:rPr lang="de-DE" b="1" dirty="0" err="1"/>
                <a:t>Jebari</a:t>
              </a:r>
              <a:r>
                <a:rPr lang="de-DE" b="1" dirty="0"/>
                <a:t> | </a:t>
              </a:r>
              <a:r>
                <a:rPr lang="de-DE" b="1" dirty="0" err="1"/>
                <a:t>TechLabs</a:t>
              </a:r>
              <a:r>
                <a:rPr lang="de-DE" b="1" dirty="0"/>
                <a:t> Düsseldorf</a:t>
              </a: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B04239D-1D7E-46E6-86C3-15A0F57FF24F}"/>
              </a:ext>
            </a:extLst>
          </p:cNvPr>
          <p:cNvGrpSpPr/>
          <p:nvPr/>
        </p:nvGrpSpPr>
        <p:grpSpPr>
          <a:xfrm>
            <a:off x="594982" y="3158371"/>
            <a:ext cx="11311267" cy="1322416"/>
            <a:chOff x="594982" y="3389378"/>
            <a:chExt cx="11311267" cy="1322416"/>
          </a:xfrm>
        </p:grpSpPr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848FC9E6-915C-4DC2-A60C-226A789C8FCE}"/>
                </a:ext>
              </a:extLst>
            </p:cNvPr>
            <p:cNvSpPr txBox="1"/>
            <p:nvPr/>
          </p:nvSpPr>
          <p:spPr>
            <a:xfrm>
              <a:off x="594982" y="3389378"/>
              <a:ext cx="76682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600" b="1" dirty="0">
                  <a:solidFill>
                    <a:srgbClr val="FF0056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Data Science: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2A33FA11-6550-4035-8B38-CCAE32770EFC}"/>
                </a:ext>
              </a:extLst>
            </p:cNvPr>
            <p:cNvSpPr txBox="1"/>
            <p:nvPr/>
          </p:nvSpPr>
          <p:spPr>
            <a:xfrm>
              <a:off x="594982" y="3942353"/>
              <a:ext cx="1131126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Finding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Ideal Locations </a:t>
              </a:r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for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Green Energy</a:t>
              </a:r>
            </a:p>
          </p:txBody>
        </p:sp>
      </p:grpSp>
      <p:pic>
        <p:nvPicPr>
          <p:cNvPr id="11" name="Grafik 10">
            <a:extLst>
              <a:ext uri="{FF2B5EF4-FFF2-40B4-BE49-F238E27FC236}">
                <a16:creationId xmlns:a16="http://schemas.microsoft.com/office/drawing/2014/main" id="{FEF45986-7252-40BA-8838-D027B3526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9912" y="170890"/>
            <a:ext cx="4898720" cy="348283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1D4DFAD4-2683-40EA-8293-3C4C3BD94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618" y="6066070"/>
            <a:ext cx="1766876" cy="564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30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The Team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Groovy Green Geeks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3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D3BB5042-D350-4034-821A-8DC374CC3124}"/>
              </a:ext>
            </a:extLst>
          </p:cNvPr>
          <p:cNvGrpSpPr/>
          <p:nvPr/>
        </p:nvGrpSpPr>
        <p:grpSpPr>
          <a:xfrm>
            <a:off x="1850596" y="2440330"/>
            <a:ext cx="2438400" cy="2851890"/>
            <a:chOff x="356604" y="1876424"/>
            <a:chExt cx="2438400" cy="2851890"/>
          </a:xfrm>
        </p:grpSpPr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75B1D1EF-1ECD-4155-A6D4-8A225D264B01}"/>
                </a:ext>
              </a:extLst>
            </p:cNvPr>
            <p:cNvGrpSpPr/>
            <p:nvPr/>
          </p:nvGrpSpPr>
          <p:grpSpPr>
            <a:xfrm>
              <a:off x="828675" y="1876424"/>
              <a:ext cx="1494260" cy="1827245"/>
              <a:chOff x="758953" y="1768151"/>
              <a:chExt cx="1583032" cy="1964094"/>
            </a:xfrm>
          </p:grpSpPr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2C80E955-166B-414F-A275-55FAABB0392D}"/>
                  </a:ext>
                </a:extLst>
              </p:cNvPr>
              <p:cNvSpPr/>
              <p:nvPr/>
            </p:nvSpPr>
            <p:spPr>
              <a:xfrm>
                <a:off x="758953" y="1768151"/>
                <a:ext cx="1583032" cy="196409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pic>
            <p:nvPicPr>
              <p:cNvPr id="4" name="Grafik 3">
                <a:extLst>
                  <a:ext uri="{FF2B5EF4-FFF2-40B4-BE49-F238E27FC236}">
                    <a16:creationId xmlns:a16="http://schemas.microsoft.com/office/drawing/2014/main" id="{B8AEA9E3-EC9F-42A2-8781-C5E7C344AD2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26690" t="11310" r="24874" b="26011"/>
              <a:stretch/>
            </p:blipFill>
            <p:spPr>
              <a:xfrm>
                <a:off x="867304" y="1866122"/>
                <a:ext cx="1366329" cy="1768151"/>
              </a:xfrm>
              <a:prstGeom prst="rect">
                <a:avLst/>
              </a:prstGeom>
            </p:spPr>
          </p:pic>
        </p:grp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B895D3FB-CC8C-4E14-B1DE-010B54892D7D}"/>
                </a:ext>
              </a:extLst>
            </p:cNvPr>
            <p:cNvSpPr txBox="1"/>
            <p:nvPr/>
          </p:nvSpPr>
          <p:spPr>
            <a:xfrm>
              <a:off x="356604" y="3774207"/>
              <a:ext cx="2438400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2400" dirty="0">
                  <a:latin typeface="Aharoni" panose="02010803020104030203" pitchFamily="2" charset="-79"/>
                  <a:cs typeface="Aharoni" panose="02010803020104030203" pitchFamily="2" charset="-79"/>
                </a:rPr>
                <a:t>Lena</a:t>
              </a:r>
            </a:p>
            <a:p>
              <a:pPr algn="ctr"/>
              <a:r>
                <a:rPr lang="de-DE" sz="1600" dirty="0">
                  <a:cs typeface="Aharoni" panose="02010803020104030203" pitchFamily="2" charset="-79"/>
                </a:rPr>
                <a:t>Master Chemical Engineering</a:t>
              </a:r>
              <a:endParaRPr lang="de-DE" sz="1600" dirty="0"/>
            </a:p>
          </p:txBody>
        </p:sp>
      </p:grp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B38B1C7C-6202-4888-9114-F9B20D147BB1}"/>
              </a:ext>
            </a:extLst>
          </p:cNvPr>
          <p:cNvGrpSpPr/>
          <p:nvPr/>
        </p:nvGrpSpPr>
        <p:grpSpPr>
          <a:xfrm>
            <a:off x="130175" y="2440330"/>
            <a:ext cx="2264041" cy="2858007"/>
            <a:chOff x="2644057" y="1876423"/>
            <a:chExt cx="2264041" cy="2858007"/>
          </a:xfrm>
        </p:grpSpPr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7154E559-8E0C-4795-9DD6-6C596485FCCA}"/>
                </a:ext>
              </a:extLst>
            </p:cNvPr>
            <p:cNvSpPr/>
            <p:nvPr/>
          </p:nvSpPr>
          <p:spPr>
            <a:xfrm>
              <a:off x="3028950" y="1876423"/>
              <a:ext cx="1494260" cy="18272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31BC5132-312F-44A9-B578-E5E9D23916B8}"/>
                </a:ext>
              </a:extLst>
            </p:cNvPr>
            <p:cNvSpPr txBox="1"/>
            <p:nvPr/>
          </p:nvSpPr>
          <p:spPr>
            <a:xfrm>
              <a:off x="2644057" y="3780323"/>
              <a:ext cx="2264041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2400" dirty="0">
                  <a:latin typeface="Aharoni" panose="02010803020104030203" pitchFamily="2" charset="-79"/>
                  <a:cs typeface="Aharoni" panose="02010803020104030203" pitchFamily="2" charset="-79"/>
                </a:rPr>
                <a:t>Sönke</a:t>
              </a:r>
            </a:p>
            <a:p>
              <a:pPr algn="ctr"/>
              <a:r>
                <a:rPr lang="de-DE" sz="1600" dirty="0">
                  <a:cs typeface="Aharoni" panose="02010803020104030203" pitchFamily="2" charset="-79"/>
                </a:rPr>
                <a:t>Math &amp; </a:t>
              </a:r>
              <a:r>
                <a:rPr lang="de-DE" sz="1600" dirty="0" err="1">
                  <a:cs typeface="Aharoni" panose="02010803020104030203" pitchFamily="2" charset="-79"/>
                </a:rPr>
                <a:t>Statistics</a:t>
              </a:r>
              <a:r>
                <a:rPr lang="de-DE" sz="1600" dirty="0">
                  <a:cs typeface="Aharoni" panose="02010803020104030203" pitchFamily="2" charset="-79"/>
                </a:rPr>
                <a:t> Teacher</a:t>
              </a:r>
              <a:endParaRPr lang="de-DE" sz="1600" dirty="0"/>
            </a:p>
          </p:txBody>
        </p:sp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38966322-F6AC-4E58-9A6B-FAB06DC6B2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2167" t="3092" r="12161" b="18549"/>
            <a:stretch/>
          </p:blipFill>
          <p:spPr>
            <a:xfrm>
              <a:off x="3131224" y="1967568"/>
              <a:ext cx="1289709" cy="1644954"/>
            </a:xfrm>
            <a:prstGeom prst="rect">
              <a:avLst/>
            </a:prstGeom>
          </p:spPr>
        </p:pic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8399B929-4A57-4286-8E3F-D97197D23399}"/>
              </a:ext>
            </a:extLst>
          </p:cNvPr>
          <p:cNvGrpSpPr/>
          <p:nvPr/>
        </p:nvGrpSpPr>
        <p:grpSpPr>
          <a:xfrm>
            <a:off x="3803829" y="2434213"/>
            <a:ext cx="2264041" cy="2611786"/>
            <a:chOff x="2644057" y="1876423"/>
            <a:chExt cx="2264041" cy="2611786"/>
          </a:xfrm>
        </p:grpSpPr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37F8B901-6BEF-4E71-9C48-43394BFF8D3A}"/>
                </a:ext>
              </a:extLst>
            </p:cNvPr>
            <p:cNvSpPr/>
            <p:nvPr/>
          </p:nvSpPr>
          <p:spPr>
            <a:xfrm>
              <a:off x="3028950" y="1876423"/>
              <a:ext cx="1494260" cy="18272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C4A42B24-3CF2-4F4A-8F03-78085EDFDA0B}"/>
                </a:ext>
              </a:extLst>
            </p:cNvPr>
            <p:cNvSpPr txBox="1"/>
            <p:nvPr/>
          </p:nvSpPr>
          <p:spPr>
            <a:xfrm>
              <a:off x="2644057" y="3780323"/>
              <a:ext cx="2264041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2400" dirty="0">
                  <a:latin typeface="Aharoni" panose="02010803020104030203" pitchFamily="2" charset="-79"/>
                  <a:cs typeface="Aharoni" panose="02010803020104030203" pitchFamily="2" charset="-79"/>
                </a:rPr>
                <a:t>Simon</a:t>
              </a:r>
            </a:p>
            <a:p>
              <a:pPr algn="ctr"/>
              <a:r>
                <a:rPr lang="de-DE" sz="1600" dirty="0">
                  <a:cs typeface="Aharoni" panose="02010803020104030203" pitchFamily="2" charset="-79"/>
                </a:rPr>
                <a:t>Text</a:t>
              </a:r>
              <a:endParaRPr lang="de-DE" sz="1600" dirty="0"/>
            </a:p>
          </p:txBody>
        </p:sp>
      </p:grpSp>
      <p:grpSp>
        <p:nvGrpSpPr>
          <p:cNvPr id="28" name="Gruppieren 27">
            <a:extLst>
              <a:ext uri="{FF2B5EF4-FFF2-40B4-BE49-F238E27FC236}">
                <a16:creationId xmlns:a16="http://schemas.microsoft.com/office/drawing/2014/main" id="{8347177F-87D4-48BD-8875-5080F803A393}"/>
              </a:ext>
            </a:extLst>
          </p:cNvPr>
          <p:cNvGrpSpPr/>
          <p:nvPr/>
        </p:nvGrpSpPr>
        <p:grpSpPr>
          <a:xfrm>
            <a:off x="7477483" y="2434213"/>
            <a:ext cx="2264041" cy="2611786"/>
            <a:chOff x="2644057" y="1876423"/>
            <a:chExt cx="2264041" cy="2611786"/>
          </a:xfrm>
        </p:grpSpPr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BCAA29FB-1CEF-4A22-9E5A-702C7548B475}"/>
                </a:ext>
              </a:extLst>
            </p:cNvPr>
            <p:cNvSpPr/>
            <p:nvPr/>
          </p:nvSpPr>
          <p:spPr>
            <a:xfrm>
              <a:off x="3028950" y="1876423"/>
              <a:ext cx="1494260" cy="18272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0" name="Textfeld 29">
              <a:extLst>
                <a:ext uri="{FF2B5EF4-FFF2-40B4-BE49-F238E27FC236}">
                  <a16:creationId xmlns:a16="http://schemas.microsoft.com/office/drawing/2014/main" id="{82E33940-97AD-4CC3-8CC9-F87CA8D66076}"/>
                </a:ext>
              </a:extLst>
            </p:cNvPr>
            <p:cNvSpPr txBox="1"/>
            <p:nvPr/>
          </p:nvSpPr>
          <p:spPr>
            <a:xfrm>
              <a:off x="2644057" y="3780323"/>
              <a:ext cx="2264041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2400" dirty="0">
                  <a:latin typeface="Aharoni" panose="02010803020104030203" pitchFamily="2" charset="-79"/>
                  <a:cs typeface="Aharoni" panose="02010803020104030203" pitchFamily="2" charset="-79"/>
                </a:rPr>
                <a:t>Gabriel</a:t>
              </a:r>
            </a:p>
            <a:p>
              <a:pPr algn="ctr"/>
              <a:r>
                <a:rPr lang="de-DE" sz="1600" dirty="0">
                  <a:cs typeface="Aharoni" panose="02010803020104030203" pitchFamily="2" charset="-79"/>
                </a:rPr>
                <a:t>Text</a:t>
              </a:r>
              <a:endParaRPr lang="de-DE" sz="1600" dirty="0"/>
            </a:p>
          </p:txBody>
        </p:sp>
      </p:grp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6A577BDC-C3D6-4B8A-9032-05961B2123B7}"/>
              </a:ext>
            </a:extLst>
          </p:cNvPr>
          <p:cNvGrpSpPr/>
          <p:nvPr/>
        </p:nvGrpSpPr>
        <p:grpSpPr>
          <a:xfrm>
            <a:off x="5650998" y="2434213"/>
            <a:ext cx="2264041" cy="2611786"/>
            <a:chOff x="2644057" y="1876423"/>
            <a:chExt cx="2264041" cy="2611786"/>
          </a:xfrm>
        </p:grpSpPr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9B1DD363-BBBF-42A1-91E9-7B0ABDE1AFF6}"/>
                </a:ext>
              </a:extLst>
            </p:cNvPr>
            <p:cNvSpPr/>
            <p:nvPr/>
          </p:nvSpPr>
          <p:spPr>
            <a:xfrm>
              <a:off x="3028950" y="1876423"/>
              <a:ext cx="1494260" cy="18272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4" name="Textfeld 33">
              <a:extLst>
                <a:ext uri="{FF2B5EF4-FFF2-40B4-BE49-F238E27FC236}">
                  <a16:creationId xmlns:a16="http://schemas.microsoft.com/office/drawing/2014/main" id="{17425E1E-E1FB-4C12-808C-84615FC48473}"/>
                </a:ext>
              </a:extLst>
            </p:cNvPr>
            <p:cNvSpPr txBox="1"/>
            <p:nvPr/>
          </p:nvSpPr>
          <p:spPr>
            <a:xfrm>
              <a:off x="2644057" y="3780323"/>
              <a:ext cx="2264041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2400" dirty="0">
                  <a:latin typeface="Aharoni" panose="02010803020104030203" pitchFamily="2" charset="-79"/>
                  <a:cs typeface="Aharoni" panose="02010803020104030203" pitchFamily="2" charset="-79"/>
                </a:rPr>
                <a:t>Laura Marie</a:t>
              </a:r>
            </a:p>
            <a:p>
              <a:pPr algn="ctr"/>
              <a:r>
                <a:rPr lang="de-DE" sz="1600" dirty="0">
                  <a:cs typeface="Aharoni" panose="02010803020104030203" pitchFamily="2" charset="-79"/>
                </a:rPr>
                <a:t>Text</a:t>
              </a:r>
              <a:endParaRPr lang="de-DE" sz="1600" dirty="0"/>
            </a:p>
          </p:txBody>
        </p:sp>
      </p:grpSp>
      <p:grpSp>
        <p:nvGrpSpPr>
          <p:cNvPr id="36" name="Gruppieren 35">
            <a:extLst>
              <a:ext uri="{FF2B5EF4-FFF2-40B4-BE49-F238E27FC236}">
                <a16:creationId xmlns:a16="http://schemas.microsoft.com/office/drawing/2014/main" id="{4404A5E1-B8A2-4767-8488-25EEAC7E79B1}"/>
              </a:ext>
            </a:extLst>
          </p:cNvPr>
          <p:cNvGrpSpPr/>
          <p:nvPr/>
        </p:nvGrpSpPr>
        <p:grpSpPr>
          <a:xfrm>
            <a:off x="9843798" y="2434213"/>
            <a:ext cx="2264041" cy="2611786"/>
            <a:chOff x="2644057" y="1876423"/>
            <a:chExt cx="2264041" cy="2611786"/>
          </a:xfrm>
        </p:grpSpPr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42ED69F1-40E6-49E1-8A6B-FFFEAABC5D1A}"/>
                </a:ext>
              </a:extLst>
            </p:cNvPr>
            <p:cNvSpPr/>
            <p:nvPr/>
          </p:nvSpPr>
          <p:spPr>
            <a:xfrm>
              <a:off x="3028950" y="1876423"/>
              <a:ext cx="1494260" cy="18272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8" name="Textfeld 37">
              <a:extLst>
                <a:ext uri="{FF2B5EF4-FFF2-40B4-BE49-F238E27FC236}">
                  <a16:creationId xmlns:a16="http://schemas.microsoft.com/office/drawing/2014/main" id="{0536483D-06D2-4860-AA04-EA57BAB90CD6}"/>
                </a:ext>
              </a:extLst>
            </p:cNvPr>
            <p:cNvSpPr txBox="1"/>
            <p:nvPr/>
          </p:nvSpPr>
          <p:spPr>
            <a:xfrm>
              <a:off x="2644057" y="3780323"/>
              <a:ext cx="2264041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2400" dirty="0">
                  <a:latin typeface="Aharoni" panose="02010803020104030203" pitchFamily="2" charset="-79"/>
                  <a:cs typeface="Aharoni" panose="02010803020104030203" pitchFamily="2" charset="-79"/>
                </a:rPr>
                <a:t>Amine</a:t>
              </a:r>
            </a:p>
            <a:p>
              <a:pPr algn="ctr"/>
              <a:r>
                <a:rPr lang="de-DE" sz="1600" dirty="0">
                  <a:cs typeface="Aharoni" panose="02010803020104030203" pitchFamily="2" charset="-79"/>
                </a:rPr>
                <a:t>Mentor</a:t>
              </a:r>
              <a:endParaRPr lang="de-DE" sz="1600" dirty="0"/>
            </a:p>
          </p:txBody>
        </p:sp>
      </p:grpSp>
      <p:pic>
        <p:nvPicPr>
          <p:cNvPr id="40" name="Grafik 39">
            <a:extLst>
              <a:ext uri="{FF2B5EF4-FFF2-40B4-BE49-F238E27FC236}">
                <a16:creationId xmlns:a16="http://schemas.microsoft.com/office/drawing/2014/main" id="{AF38A490-81CE-4FC0-9196-1369760239C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9684" t="11065" r="25016" b="18402"/>
          <a:stretch/>
        </p:blipFill>
        <p:spPr>
          <a:xfrm>
            <a:off x="10330963" y="2525357"/>
            <a:ext cx="1289709" cy="1644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452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Introduction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Project </a:t>
            </a:r>
            <a:r>
              <a:rPr lang="de-DE" sz="2800" dirty="0" err="1">
                <a:solidFill>
                  <a:srgbClr val="FA1E5A"/>
                </a:solidFill>
                <a:latin typeface="+mn-lt"/>
              </a:rPr>
              <a:t>Idea</a:t>
            </a:r>
            <a:endParaRPr lang="de-DE" sz="2800" dirty="0">
              <a:solidFill>
                <a:srgbClr val="FA1E5A"/>
              </a:solidFill>
              <a:latin typeface="+mn-lt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4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Google Shape;64;p14">
            <a:extLst>
              <a:ext uri="{FF2B5EF4-FFF2-40B4-BE49-F238E27FC236}">
                <a16:creationId xmlns:a16="http://schemas.microsoft.com/office/drawing/2014/main" id="{71FE4D5D-7C4A-4A4F-B3CD-235E0E9B12E3}"/>
              </a:ext>
            </a:extLst>
          </p:cNvPr>
          <p:cNvSpPr txBox="1">
            <a:spLocks/>
          </p:cNvSpPr>
          <p:nvPr/>
        </p:nvSpPr>
        <p:spPr>
          <a:xfrm>
            <a:off x="758952" y="1836302"/>
            <a:ext cx="11012745" cy="411816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3655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200" dirty="0" err="1">
                <a:solidFill>
                  <a:srgbClr val="000000"/>
                </a:solidFill>
              </a:rPr>
              <a:t>Analyse</a:t>
            </a:r>
            <a:r>
              <a:rPr lang="en-US" sz="2200" dirty="0">
                <a:solidFill>
                  <a:srgbClr val="000000"/>
                </a:solidFill>
              </a:rPr>
              <a:t> wind and solar data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200" dirty="0">
                <a:solidFill>
                  <a:srgbClr val="000000"/>
                </a:solidFill>
              </a:rPr>
              <a:t>Look at legal requirements as well as </a:t>
            </a:r>
            <a:r>
              <a:rPr lang="en-US" sz="2200" dirty="0" err="1">
                <a:solidFill>
                  <a:srgbClr val="000000"/>
                </a:solidFill>
              </a:rPr>
              <a:t>meterological</a:t>
            </a:r>
            <a:r>
              <a:rPr lang="en-US" sz="2200" dirty="0">
                <a:solidFill>
                  <a:srgbClr val="000000"/>
                </a:solidFill>
              </a:rPr>
              <a:t> data </a:t>
            </a:r>
            <a:r>
              <a:rPr lang="en-US" sz="2200" dirty="0">
                <a:solidFill>
                  <a:schemeClr val="dk1"/>
                </a:solidFill>
              </a:rPr>
              <a:t>(wind speeds, sunlight hours, etc.)</a:t>
            </a:r>
            <a:r>
              <a:rPr lang="en-US" sz="2200" dirty="0">
                <a:solidFill>
                  <a:srgbClr val="000000"/>
                </a:solidFill>
              </a:rPr>
              <a:t> and consisting infrastructure (high voltage lines)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200" dirty="0">
                <a:solidFill>
                  <a:srgbClr val="000000"/>
                </a:solidFill>
              </a:rPr>
              <a:t>Show these locations a map (Highlight the best locations with a </a:t>
            </a:r>
            <a:r>
              <a:rPr lang="en-US" sz="2200" dirty="0" err="1">
                <a:solidFill>
                  <a:srgbClr val="000000"/>
                </a:solidFill>
              </a:rPr>
              <a:t>colour</a:t>
            </a:r>
            <a:r>
              <a:rPr lang="en-US" sz="2200" dirty="0">
                <a:solidFill>
                  <a:srgbClr val="000000"/>
                </a:solidFill>
              </a:rPr>
              <a:t>-ranking)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200" dirty="0">
                <a:solidFill>
                  <a:srgbClr val="000000"/>
                </a:solidFill>
              </a:rPr>
              <a:t>Optional: Calculate the </a:t>
            </a:r>
            <a:r>
              <a:rPr lang="en-US" sz="2200" dirty="0" err="1">
                <a:solidFill>
                  <a:srgbClr val="000000"/>
                </a:solidFill>
              </a:rPr>
              <a:t>amout</a:t>
            </a:r>
            <a:r>
              <a:rPr lang="en-US" sz="2200" dirty="0">
                <a:solidFill>
                  <a:srgbClr val="000000"/>
                </a:solidFill>
              </a:rPr>
              <a:t> energy that can be produced at a specific location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200" dirty="0">
                <a:solidFill>
                  <a:srgbClr val="000000"/>
                </a:solidFill>
              </a:rPr>
              <a:t>Optional: Calculate the break even-point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200" dirty="0">
              <a:solidFill>
                <a:srgbClr val="000000"/>
              </a:solidFill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200" b="1" dirty="0">
                <a:solidFill>
                  <a:srgbClr val="000000"/>
                </a:solidFill>
              </a:rPr>
              <a:t>→ Goal: Recommend ideal locations for solar or wind parks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956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Working </a:t>
            </a:r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Steps</a:t>
            </a:r>
            <a:br>
              <a:rPr lang="de-DE" dirty="0"/>
            </a:br>
            <a:r>
              <a:rPr lang="de-DE" sz="2800" dirty="0" err="1">
                <a:solidFill>
                  <a:srgbClr val="FA1E5A"/>
                </a:solidFill>
                <a:latin typeface="+mn-lt"/>
              </a:rPr>
              <a:t>Overview</a:t>
            </a:r>
            <a:endParaRPr lang="de-DE" sz="2800" dirty="0">
              <a:solidFill>
                <a:srgbClr val="FA1E5A"/>
              </a:solidFill>
              <a:latin typeface="+mn-lt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5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006A1E1D-5599-4906-89CF-A636FD5C81F8}"/>
              </a:ext>
            </a:extLst>
          </p:cNvPr>
          <p:cNvSpPr txBox="1">
            <a:spLocks/>
          </p:cNvSpPr>
          <p:nvPr/>
        </p:nvSpPr>
        <p:spPr>
          <a:xfrm>
            <a:off x="905914" y="3258672"/>
            <a:ext cx="1808409" cy="22883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endParaRPr lang="en-US" sz="1200" dirty="0"/>
          </a:p>
          <a:p>
            <a:endParaRPr lang="en-US" sz="1200" dirty="0"/>
          </a:p>
        </p:txBody>
      </p:sp>
      <p:grpSp>
        <p:nvGrpSpPr>
          <p:cNvPr id="25" name="Group 3">
            <a:extLst>
              <a:ext uri="{FF2B5EF4-FFF2-40B4-BE49-F238E27FC236}">
                <a16:creationId xmlns:a16="http://schemas.microsoft.com/office/drawing/2014/main" id="{7396C522-1E58-497B-8974-24FB0F6571CB}"/>
              </a:ext>
            </a:extLst>
          </p:cNvPr>
          <p:cNvGrpSpPr/>
          <p:nvPr/>
        </p:nvGrpSpPr>
        <p:grpSpPr>
          <a:xfrm>
            <a:off x="973290" y="1789289"/>
            <a:ext cx="1856534" cy="1447726"/>
            <a:chOff x="751912" y="1198214"/>
            <a:chExt cx="1387180" cy="1080294"/>
          </a:xfrm>
        </p:grpSpPr>
        <p:sp>
          <p:nvSpPr>
            <p:cNvPr id="26" name="Rectangle 1">
              <a:extLst>
                <a:ext uri="{FF2B5EF4-FFF2-40B4-BE49-F238E27FC236}">
                  <a16:creationId xmlns:a16="http://schemas.microsoft.com/office/drawing/2014/main" id="{39BE918E-7C6F-48EC-8547-C344C038A6CC}"/>
                </a:ext>
              </a:extLst>
            </p:cNvPr>
            <p:cNvSpPr/>
            <p:nvPr/>
          </p:nvSpPr>
          <p:spPr bwMode="auto">
            <a:xfrm rot="2700000">
              <a:off x="1910979" y="1637052"/>
              <a:ext cx="228113" cy="228113"/>
            </a:xfrm>
            <a:prstGeom prst="rect">
              <a:avLst/>
            </a:prstGeom>
            <a:solidFill>
              <a:srgbClr val="E1000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5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120000"/>
                <a:buFontTx/>
                <a:buNone/>
                <a:tabLst/>
              </a:pPr>
              <a:endParaRPr kumimoji="0" lang="en-US" b="0" i="0" u="none" strike="noStrike" cap="none" normalizeH="0" baseline="0">
                <a:ln>
                  <a:noFill/>
                </a:ln>
                <a:solidFill>
                  <a:srgbClr val="FF0056"/>
                </a:solidFill>
                <a:effectLst/>
                <a:latin typeface="+mn-lt"/>
              </a:endParaRPr>
            </a:p>
          </p:txBody>
        </p:sp>
        <p:sp>
          <p:nvSpPr>
            <p:cNvPr id="27" name="Rectangle 18">
              <a:extLst>
                <a:ext uri="{FF2B5EF4-FFF2-40B4-BE49-F238E27FC236}">
                  <a16:creationId xmlns:a16="http://schemas.microsoft.com/office/drawing/2014/main" id="{A26AC4ED-1091-4193-B98A-51DD64317939}"/>
                </a:ext>
              </a:extLst>
            </p:cNvPr>
            <p:cNvSpPr/>
            <p:nvPr/>
          </p:nvSpPr>
          <p:spPr bwMode="auto">
            <a:xfrm>
              <a:off x="751912" y="1198214"/>
              <a:ext cx="1297605" cy="1080294"/>
            </a:xfrm>
            <a:prstGeom prst="rect">
              <a:avLst/>
            </a:prstGeom>
            <a:solidFill>
              <a:schemeClr val="bg1"/>
            </a:solidFill>
            <a:ln w="6350" cap="flat" cmpd="sng" algn="ctr">
              <a:solidFill>
                <a:srgbClr val="AFB4B9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1600" algn="tl" rotWithShape="0">
                <a:srgbClr val="5F6973">
                  <a:alpha val="40000"/>
                </a:srgbClr>
              </a:outerShdw>
            </a:effectLst>
          </p:spPr>
          <p:txBody>
            <a:bodyPr vert="horz" wrap="square" lIns="216000" tIns="540000" rIns="144000" bIns="46786" numCol="1" rtlCol="0" anchor="t" anchorCtr="0" compatLnSpc="1">
              <a:prstTxWarp prst="textNoShape">
                <a:avLst/>
              </a:prstTxWarp>
            </a:bodyPr>
            <a:lstStyle/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endParaRPr lang="en-US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r>
                <a:rPr lang="en-US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Step 1</a:t>
              </a:r>
              <a:endParaRPr lang="en-US" dirty="0"/>
            </a:p>
          </p:txBody>
        </p:sp>
        <p:sp>
          <p:nvSpPr>
            <p:cNvPr id="28" name="Rectangle 5">
              <a:extLst>
                <a:ext uri="{FF2B5EF4-FFF2-40B4-BE49-F238E27FC236}">
                  <a16:creationId xmlns:a16="http://schemas.microsoft.com/office/drawing/2014/main" id="{4448D2D1-8E48-4D53-A21F-B04BE9D613AE}"/>
                </a:ext>
              </a:extLst>
            </p:cNvPr>
            <p:cNvSpPr/>
            <p:nvPr/>
          </p:nvSpPr>
          <p:spPr>
            <a:xfrm>
              <a:off x="855687" y="1315673"/>
              <a:ext cx="257515" cy="275500"/>
            </a:xfrm>
            <a:prstGeom prst="rect">
              <a:avLst/>
            </a:prstGeom>
          </p:spPr>
          <p:txBody>
            <a:bodyPr wrap="none" lIns="0" tIns="0" rIns="0" bIns="0" anchor="t">
              <a:spAutoFit/>
            </a:bodyPr>
            <a:lstStyle/>
            <a:p>
              <a:pPr>
                <a:buClr>
                  <a:schemeClr val="tx2"/>
                </a:buClr>
                <a:buSzPct val="120000"/>
              </a:pPr>
              <a:r>
                <a:rPr lang="en-US" sz="2399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2399" b="1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1.</a:t>
              </a:r>
              <a:endParaRPr lang="en-US" sz="3999" b="1" dirty="0">
                <a:solidFill>
                  <a:srgbClr val="FA1E5A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48" name="Content Placeholder 3">
            <a:extLst>
              <a:ext uri="{FF2B5EF4-FFF2-40B4-BE49-F238E27FC236}">
                <a16:creationId xmlns:a16="http://schemas.microsoft.com/office/drawing/2014/main" id="{C62F3A61-19A0-453E-979B-FF610D254F09}"/>
              </a:ext>
            </a:extLst>
          </p:cNvPr>
          <p:cNvSpPr txBox="1">
            <a:spLocks/>
          </p:cNvSpPr>
          <p:nvPr/>
        </p:nvSpPr>
        <p:spPr>
          <a:xfrm>
            <a:off x="2944690" y="3280329"/>
            <a:ext cx="1808409" cy="22883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endParaRPr lang="en-US" sz="1200" dirty="0"/>
          </a:p>
          <a:p>
            <a:endParaRPr lang="en-US" sz="1200" dirty="0"/>
          </a:p>
        </p:txBody>
      </p:sp>
      <p:grpSp>
        <p:nvGrpSpPr>
          <p:cNvPr id="49" name="Group 3">
            <a:extLst>
              <a:ext uri="{FF2B5EF4-FFF2-40B4-BE49-F238E27FC236}">
                <a16:creationId xmlns:a16="http://schemas.microsoft.com/office/drawing/2014/main" id="{57FCD5A2-148A-40B4-A6C4-2E33E2633A15}"/>
              </a:ext>
            </a:extLst>
          </p:cNvPr>
          <p:cNvGrpSpPr/>
          <p:nvPr/>
        </p:nvGrpSpPr>
        <p:grpSpPr>
          <a:xfrm>
            <a:off x="3012066" y="1810946"/>
            <a:ext cx="1856534" cy="1447726"/>
            <a:chOff x="751912" y="1198214"/>
            <a:chExt cx="1387180" cy="1080294"/>
          </a:xfrm>
        </p:grpSpPr>
        <p:sp>
          <p:nvSpPr>
            <p:cNvPr id="50" name="Rectangle 1">
              <a:extLst>
                <a:ext uri="{FF2B5EF4-FFF2-40B4-BE49-F238E27FC236}">
                  <a16:creationId xmlns:a16="http://schemas.microsoft.com/office/drawing/2014/main" id="{5B5F6A33-EE74-4EB1-B97B-B0C403E92293}"/>
                </a:ext>
              </a:extLst>
            </p:cNvPr>
            <p:cNvSpPr/>
            <p:nvPr/>
          </p:nvSpPr>
          <p:spPr bwMode="auto">
            <a:xfrm rot="2700000">
              <a:off x="1910979" y="1637052"/>
              <a:ext cx="228113" cy="228113"/>
            </a:xfrm>
            <a:prstGeom prst="rect">
              <a:avLst/>
            </a:prstGeom>
            <a:solidFill>
              <a:srgbClr val="E1000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5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120000"/>
                <a:buFontTx/>
                <a:buNone/>
                <a:tabLst/>
              </a:pPr>
              <a:endParaRPr kumimoji="0" lang="en-US" b="0" i="0" u="none" strike="noStrike" cap="none" normalizeH="0" baseline="0">
                <a:ln>
                  <a:noFill/>
                </a:ln>
                <a:solidFill>
                  <a:srgbClr val="FF0056"/>
                </a:solidFill>
                <a:effectLst/>
                <a:latin typeface="+mn-lt"/>
              </a:endParaRPr>
            </a:p>
          </p:txBody>
        </p:sp>
        <p:sp>
          <p:nvSpPr>
            <p:cNvPr id="51" name="Rectangle 18">
              <a:extLst>
                <a:ext uri="{FF2B5EF4-FFF2-40B4-BE49-F238E27FC236}">
                  <a16:creationId xmlns:a16="http://schemas.microsoft.com/office/drawing/2014/main" id="{1714A5EC-3703-490F-A62C-2177B4B4F048}"/>
                </a:ext>
              </a:extLst>
            </p:cNvPr>
            <p:cNvSpPr/>
            <p:nvPr/>
          </p:nvSpPr>
          <p:spPr bwMode="auto">
            <a:xfrm>
              <a:off x="751912" y="1198214"/>
              <a:ext cx="1297605" cy="1080294"/>
            </a:xfrm>
            <a:prstGeom prst="rect">
              <a:avLst/>
            </a:prstGeom>
            <a:solidFill>
              <a:schemeClr val="bg1"/>
            </a:solidFill>
            <a:ln w="6350" cap="flat" cmpd="sng" algn="ctr">
              <a:solidFill>
                <a:srgbClr val="AFB4B9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1600" algn="tl" rotWithShape="0">
                <a:srgbClr val="5F6973">
                  <a:alpha val="40000"/>
                </a:srgbClr>
              </a:outerShdw>
            </a:effectLst>
          </p:spPr>
          <p:txBody>
            <a:bodyPr vert="horz" wrap="square" lIns="216000" tIns="540000" rIns="144000" bIns="46786" numCol="1" rtlCol="0" anchor="t" anchorCtr="0" compatLnSpc="1">
              <a:prstTxWarp prst="textNoShape">
                <a:avLst/>
              </a:prstTxWarp>
            </a:bodyPr>
            <a:lstStyle/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endParaRPr lang="en-US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r>
                <a:rPr lang="en-US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Step 2</a:t>
              </a:r>
              <a:endParaRPr lang="en-US" dirty="0"/>
            </a:p>
          </p:txBody>
        </p:sp>
        <p:sp>
          <p:nvSpPr>
            <p:cNvPr id="52" name="Rectangle 5">
              <a:extLst>
                <a:ext uri="{FF2B5EF4-FFF2-40B4-BE49-F238E27FC236}">
                  <a16:creationId xmlns:a16="http://schemas.microsoft.com/office/drawing/2014/main" id="{32BDF772-EB6A-4D30-B45E-AC65E52B2B8A}"/>
                </a:ext>
              </a:extLst>
            </p:cNvPr>
            <p:cNvSpPr/>
            <p:nvPr/>
          </p:nvSpPr>
          <p:spPr>
            <a:xfrm>
              <a:off x="855687" y="1315673"/>
              <a:ext cx="257515" cy="275500"/>
            </a:xfrm>
            <a:prstGeom prst="rect">
              <a:avLst/>
            </a:prstGeom>
          </p:spPr>
          <p:txBody>
            <a:bodyPr wrap="none" lIns="0" tIns="0" rIns="0" bIns="0" anchor="t">
              <a:spAutoFit/>
            </a:bodyPr>
            <a:lstStyle/>
            <a:p>
              <a:pPr>
                <a:buClr>
                  <a:schemeClr val="tx2"/>
                </a:buClr>
                <a:buSzPct val="120000"/>
              </a:pPr>
              <a:r>
                <a:rPr lang="en-US" sz="2399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2399" b="1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2.</a:t>
              </a:r>
              <a:endParaRPr lang="en-US" sz="3999" b="1" dirty="0">
                <a:solidFill>
                  <a:srgbClr val="FA1E5A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3" name="Content Placeholder 3">
            <a:extLst>
              <a:ext uri="{FF2B5EF4-FFF2-40B4-BE49-F238E27FC236}">
                <a16:creationId xmlns:a16="http://schemas.microsoft.com/office/drawing/2014/main" id="{BAB05AE4-25A1-488E-BE49-274A0D9BAC71}"/>
              </a:ext>
            </a:extLst>
          </p:cNvPr>
          <p:cNvSpPr txBox="1">
            <a:spLocks/>
          </p:cNvSpPr>
          <p:nvPr/>
        </p:nvSpPr>
        <p:spPr>
          <a:xfrm>
            <a:off x="4987848" y="3280329"/>
            <a:ext cx="1808409" cy="22883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endParaRPr lang="en-US" sz="1200" dirty="0"/>
          </a:p>
          <a:p>
            <a:endParaRPr lang="en-US" sz="1200" dirty="0"/>
          </a:p>
        </p:txBody>
      </p:sp>
      <p:grpSp>
        <p:nvGrpSpPr>
          <p:cNvPr id="54" name="Group 3">
            <a:extLst>
              <a:ext uri="{FF2B5EF4-FFF2-40B4-BE49-F238E27FC236}">
                <a16:creationId xmlns:a16="http://schemas.microsoft.com/office/drawing/2014/main" id="{3ADC1775-4DC5-42CF-9E6E-F1742E428608}"/>
              </a:ext>
            </a:extLst>
          </p:cNvPr>
          <p:cNvGrpSpPr/>
          <p:nvPr/>
        </p:nvGrpSpPr>
        <p:grpSpPr>
          <a:xfrm>
            <a:off x="5055224" y="1810946"/>
            <a:ext cx="1856534" cy="1447726"/>
            <a:chOff x="751912" y="1198214"/>
            <a:chExt cx="1387180" cy="1080294"/>
          </a:xfrm>
        </p:grpSpPr>
        <p:sp>
          <p:nvSpPr>
            <p:cNvPr id="55" name="Rectangle 1">
              <a:extLst>
                <a:ext uri="{FF2B5EF4-FFF2-40B4-BE49-F238E27FC236}">
                  <a16:creationId xmlns:a16="http://schemas.microsoft.com/office/drawing/2014/main" id="{753C3DBE-90BE-4361-864D-0678A6B8175C}"/>
                </a:ext>
              </a:extLst>
            </p:cNvPr>
            <p:cNvSpPr/>
            <p:nvPr/>
          </p:nvSpPr>
          <p:spPr bwMode="auto">
            <a:xfrm rot="2700000">
              <a:off x="1910979" y="1637052"/>
              <a:ext cx="228113" cy="228113"/>
            </a:xfrm>
            <a:prstGeom prst="rect">
              <a:avLst/>
            </a:prstGeom>
            <a:solidFill>
              <a:srgbClr val="E1000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5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120000"/>
                <a:buFontTx/>
                <a:buNone/>
                <a:tabLst/>
              </a:pPr>
              <a:endParaRPr kumimoji="0" lang="en-US" b="0" i="0" u="none" strike="noStrike" cap="none" normalizeH="0" baseline="0">
                <a:ln>
                  <a:noFill/>
                </a:ln>
                <a:solidFill>
                  <a:srgbClr val="FF0056"/>
                </a:solidFill>
                <a:effectLst/>
                <a:latin typeface="+mn-lt"/>
              </a:endParaRPr>
            </a:p>
          </p:txBody>
        </p:sp>
        <p:sp>
          <p:nvSpPr>
            <p:cNvPr id="56" name="Rectangle 18">
              <a:extLst>
                <a:ext uri="{FF2B5EF4-FFF2-40B4-BE49-F238E27FC236}">
                  <a16:creationId xmlns:a16="http://schemas.microsoft.com/office/drawing/2014/main" id="{6A81691A-1445-411E-8E1A-23DFCF079005}"/>
                </a:ext>
              </a:extLst>
            </p:cNvPr>
            <p:cNvSpPr/>
            <p:nvPr/>
          </p:nvSpPr>
          <p:spPr bwMode="auto">
            <a:xfrm>
              <a:off x="751912" y="1198214"/>
              <a:ext cx="1297605" cy="1080294"/>
            </a:xfrm>
            <a:prstGeom prst="rect">
              <a:avLst/>
            </a:prstGeom>
            <a:solidFill>
              <a:schemeClr val="bg1"/>
            </a:solidFill>
            <a:ln w="6350" cap="flat" cmpd="sng" algn="ctr">
              <a:solidFill>
                <a:srgbClr val="AFB4B9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1600" algn="tl" rotWithShape="0">
                <a:srgbClr val="5F6973">
                  <a:alpha val="40000"/>
                </a:srgbClr>
              </a:outerShdw>
            </a:effectLst>
          </p:spPr>
          <p:txBody>
            <a:bodyPr vert="horz" wrap="square" lIns="216000" tIns="540000" rIns="144000" bIns="46786" numCol="1" rtlCol="0" anchor="t" anchorCtr="0" compatLnSpc="1">
              <a:prstTxWarp prst="textNoShape">
                <a:avLst/>
              </a:prstTxWarp>
            </a:bodyPr>
            <a:lstStyle/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endParaRPr lang="en-US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r>
                <a:rPr lang="en-US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Step 3</a:t>
              </a:r>
              <a:endParaRPr lang="en-US" dirty="0"/>
            </a:p>
          </p:txBody>
        </p:sp>
        <p:sp>
          <p:nvSpPr>
            <p:cNvPr id="57" name="Rectangle 5">
              <a:extLst>
                <a:ext uri="{FF2B5EF4-FFF2-40B4-BE49-F238E27FC236}">
                  <a16:creationId xmlns:a16="http://schemas.microsoft.com/office/drawing/2014/main" id="{F50A5A03-150D-4E9D-9878-2DF76F4B28D1}"/>
                </a:ext>
              </a:extLst>
            </p:cNvPr>
            <p:cNvSpPr/>
            <p:nvPr/>
          </p:nvSpPr>
          <p:spPr>
            <a:xfrm>
              <a:off x="855687" y="1315673"/>
              <a:ext cx="257515" cy="275500"/>
            </a:xfrm>
            <a:prstGeom prst="rect">
              <a:avLst/>
            </a:prstGeom>
          </p:spPr>
          <p:txBody>
            <a:bodyPr wrap="none" lIns="0" tIns="0" rIns="0" bIns="0" anchor="t">
              <a:spAutoFit/>
            </a:bodyPr>
            <a:lstStyle/>
            <a:p>
              <a:pPr>
                <a:buClr>
                  <a:schemeClr val="tx2"/>
                </a:buClr>
                <a:buSzPct val="120000"/>
              </a:pPr>
              <a:r>
                <a:rPr lang="en-US" sz="2399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2399" b="1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3.</a:t>
              </a:r>
              <a:endParaRPr lang="en-US" sz="3999" b="1" dirty="0">
                <a:solidFill>
                  <a:srgbClr val="FA1E5A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8" name="Content Placeholder 3">
            <a:extLst>
              <a:ext uri="{FF2B5EF4-FFF2-40B4-BE49-F238E27FC236}">
                <a16:creationId xmlns:a16="http://schemas.microsoft.com/office/drawing/2014/main" id="{1E51C0FA-BE4F-4694-AFF2-AEBE414211FB}"/>
              </a:ext>
            </a:extLst>
          </p:cNvPr>
          <p:cNvSpPr txBox="1">
            <a:spLocks/>
          </p:cNvSpPr>
          <p:nvPr/>
        </p:nvSpPr>
        <p:spPr>
          <a:xfrm>
            <a:off x="7031006" y="3258672"/>
            <a:ext cx="1808409" cy="22883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endParaRPr lang="en-US" sz="1200" dirty="0"/>
          </a:p>
          <a:p>
            <a:endParaRPr lang="en-US" sz="1200" dirty="0"/>
          </a:p>
        </p:txBody>
      </p:sp>
      <p:grpSp>
        <p:nvGrpSpPr>
          <p:cNvPr id="59" name="Group 3">
            <a:extLst>
              <a:ext uri="{FF2B5EF4-FFF2-40B4-BE49-F238E27FC236}">
                <a16:creationId xmlns:a16="http://schemas.microsoft.com/office/drawing/2014/main" id="{56D6700E-8152-496D-A76D-A6B55B8278E6}"/>
              </a:ext>
            </a:extLst>
          </p:cNvPr>
          <p:cNvGrpSpPr/>
          <p:nvPr/>
        </p:nvGrpSpPr>
        <p:grpSpPr>
          <a:xfrm>
            <a:off x="7098382" y="1789289"/>
            <a:ext cx="1856534" cy="1447726"/>
            <a:chOff x="751912" y="1198214"/>
            <a:chExt cx="1387180" cy="1080294"/>
          </a:xfrm>
        </p:grpSpPr>
        <p:sp>
          <p:nvSpPr>
            <p:cNvPr id="60" name="Rectangle 1">
              <a:extLst>
                <a:ext uri="{FF2B5EF4-FFF2-40B4-BE49-F238E27FC236}">
                  <a16:creationId xmlns:a16="http://schemas.microsoft.com/office/drawing/2014/main" id="{09969A84-B292-4420-A613-79C1BB0CCE2B}"/>
                </a:ext>
              </a:extLst>
            </p:cNvPr>
            <p:cNvSpPr/>
            <p:nvPr/>
          </p:nvSpPr>
          <p:spPr bwMode="auto">
            <a:xfrm rot="2700000">
              <a:off x="1910979" y="1637052"/>
              <a:ext cx="228113" cy="228113"/>
            </a:xfrm>
            <a:prstGeom prst="rect">
              <a:avLst/>
            </a:prstGeom>
            <a:solidFill>
              <a:srgbClr val="E1000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5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120000"/>
                <a:buFontTx/>
                <a:buNone/>
                <a:tabLst/>
              </a:pPr>
              <a:endParaRPr kumimoji="0" lang="en-US" b="0" i="0" u="none" strike="noStrike" cap="none" normalizeH="0" baseline="0">
                <a:ln>
                  <a:noFill/>
                </a:ln>
                <a:solidFill>
                  <a:srgbClr val="FF0056"/>
                </a:solidFill>
                <a:effectLst/>
                <a:latin typeface="+mn-lt"/>
              </a:endParaRPr>
            </a:p>
          </p:txBody>
        </p:sp>
        <p:sp>
          <p:nvSpPr>
            <p:cNvPr id="61" name="Rectangle 18">
              <a:extLst>
                <a:ext uri="{FF2B5EF4-FFF2-40B4-BE49-F238E27FC236}">
                  <a16:creationId xmlns:a16="http://schemas.microsoft.com/office/drawing/2014/main" id="{C81B8BEE-FF63-4755-ADA6-E2401672C252}"/>
                </a:ext>
              </a:extLst>
            </p:cNvPr>
            <p:cNvSpPr/>
            <p:nvPr/>
          </p:nvSpPr>
          <p:spPr bwMode="auto">
            <a:xfrm>
              <a:off x="751912" y="1198214"/>
              <a:ext cx="1297605" cy="1080294"/>
            </a:xfrm>
            <a:prstGeom prst="rect">
              <a:avLst/>
            </a:prstGeom>
            <a:solidFill>
              <a:schemeClr val="bg1"/>
            </a:solidFill>
            <a:ln w="6350" cap="flat" cmpd="sng" algn="ctr">
              <a:solidFill>
                <a:srgbClr val="AFB4B9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1600" algn="tl" rotWithShape="0">
                <a:srgbClr val="5F6973">
                  <a:alpha val="40000"/>
                </a:srgbClr>
              </a:outerShdw>
            </a:effectLst>
          </p:spPr>
          <p:txBody>
            <a:bodyPr vert="horz" wrap="square" lIns="216000" tIns="540000" rIns="144000" bIns="46786" numCol="1" rtlCol="0" anchor="t" anchorCtr="0" compatLnSpc="1">
              <a:prstTxWarp prst="textNoShape">
                <a:avLst/>
              </a:prstTxWarp>
            </a:bodyPr>
            <a:lstStyle/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endParaRPr lang="en-US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r>
                <a:rPr lang="en-US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Step 4</a:t>
              </a:r>
              <a:endParaRPr lang="en-US" dirty="0"/>
            </a:p>
          </p:txBody>
        </p:sp>
        <p:sp>
          <p:nvSpPr>
            <p:cNvPr id="62" name="Rectangle 5">
              <a:extLst>
                <a:ext uri="{FF2B5EF4-FFF2-40B4-BE49-F238E27FC236}">
                  <a16:creationId xmlns:a16="http://schemas.microsoft.com/office/drawing/2014/main" id="{B1342D27-6B0C-4B28-8963-7A3956B43E93}"/>
                </a:ext>
              </a:extLst>
            </p:cNvPr>
            <p:cNvSpPr/>
            <p:nvPr/>
          </p:nvSpPr>
          <p:spPr>
            <a:xfrm>
              <a:off x="855687" y="1315673"/>
              <a:ext cx="257515" cy="275500"/>
            </a:xfrm>
            <a:prstGeom prst="rect">
              <a:avLst/>
            </a:prstGeom>
          </p:spPr>
          <p:txBody>
            <a:bodyPr wrap="none" lIns="0" tIns="0" rIns="0" bIns="0" anchor="t">
              <a:spAutoFit/>
            </a:bodyPr>
            <a:lstStyle/>
            <a:p>
              <a:pPr>
                <a:buClr>
                  <a:schemeClr val="tx2"/>
                </a:buClr>
                <a:buSzPct val="120000"/>
              </a:pPr>
              <a:r>
                <a:rPr lang="en-US" sz="2399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2399" b="1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4.</a:t>
              </a:r>
              <a:endParaRPr lang="en-US" sz="3999" b="1" dirty="0">
                <a:solidFill>
                  <a:srgbClr val="FA1E5A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63" name="Content Placeholder 3">
            <a:extLst>
              <a:ext uri="{FF2B5EF4-FFF2-40B4-BE49-F238E27FC236}">
                <a16:creationId xmlns:a16="http://schemas.microsoft.com/office/drawing/2014/main" id="{9574E6E8-CBBC-4E60-86C0-344B86065DF4}"/>
              </a:ext>
            </a:extLst>
          </p:cNvPr>
          <p:cNvSpPr txBox="1">
            <a:spLocks/>
          </p:cNvSpPr>
          <p:nvPr/>
        </p:nvSpPr>
        <p:spPr>
          <a:xfrm>
            <a:off x="9065400" y="3280329"/>
            <a:ext cx="1808409" cy="22883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endParaRPr lang="en-US" sz="1200" dirty="0"/>
          </a:p>
          <a:p>
            <a:endParaRPr lang="en-US" sz="1200" dirty="0"/>
          </a:p>
        </p:txBody>
      </p:sp>
      <p:grpSp>
        <p:nvGrpSpPr>
          <p:cNvPr id="64" name="Group 3">
            <a:extLst>
              <a:ext uri="{FF2B5EF4-FFF2-40B4-BE49-F238E27FC236}">
                <a16:creationId xmlns:a16="http://schemas.microsoft.com/office/drawing/2014/main" id="{97A3BABA-2B2E-4030-AD11-140A6EE5100B}"/>
              </a:ext>
            </a:extLst>
          </p:cNvPr>
          <p:cNvGrpSpPr/>
          <p:nvPr/>
        </p:nvGrpSpPr>
        <p:grpSpPr>
          <a:xfrm>
            <a:off x="9132776" y="1810946"/>
            <a:ext cx="1736651" cy="1447726"/>
            <a:chOff x="751912" y="1198214"/>
            <a:chExt cx="1297605" cy="1080294"/>
          </a:xfrm>
        </p:grpSpPr>
        <p:sp>
          <p:nvSpPr>
            <p:cNvPr id="66" name="Rectangle 18">
              <a:extLst>
                <a:ext uri="{FF2B5EF4-FFF2-40B4-BE49-F238E27FC236}">
                  <a16:creationId xmlns:a16="http://schemas.microsoft.com/office/drawing/2014/main" id="{9B964B72-6AAD-45BD-A49F-697C9B81EFA9}"/>
                </a:ext>
              </a:extLst>
            </p:cNvPr>
            <p:cNvSpPr/>
            <p:nvPr/>
          </p:nvSpPr>
          <p:spPr bwMode="auto">
            <a:xfrm>
              <a:off x="751912" y="1198214"/>
              <a:ext cx="1297605" cy="1080294"/>
            </a:xfrm>
            <a:prstGeom prst="rect">
              <a:avLst/>
            </a:prstGeom>
            <a:solidFill>
              <a:schemeClr val="bg1"/>
            </a:solidFill>
            <a:ln w="6350" cap="flat" cmpd="sng" algn="ctr">
              <a:solidFill>
                <a:srgbClr val="AFB4B9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1600" algn="tl" rotWithShape="0">
                <a:srgbClr val="5F6973">
                  <a:alpha val="40000"/>
                </a:srgbClr>
              </a:outerShdw>
            </a:effectLst>
          </p:spPr>
          <p:txBody>
            <a:bodyPr vert="horz" wrap="square" lIns="216000" tIns="540000" rIns="144000" bIns="46786" numCol="1" rtlCol="0" anchor="t" anchorCtr="0" compatLnSpc="1">
              <a:prstTxWarp prst="textNoShape">
                <a:avLst/>
              </a:prstTxWarp>
            </a:bodyPr>
            <a:lstStyle/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endParaRPr lang="en-US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r>
                <a:rPr lang="en-US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Step 5</a:t>
              </a:r>
              <a:endParaRPr lang="en-US" dirty="0"/>
            </a:p>
          </p:txBody>
        </p:sp>
        <p:sp>
          <p:nvSpPr>
            <p:cNvPr id="67" name="Rectangle 5">
              <a:extLst>
                <a:ext uri="{FF2B5EF4-FFF2-40B4-BE49-F238E27FC236}">
                  <a16:creationId xmlns:a16="http://schemas.microsoft.com/office/drawing/2014/main" id="{6D151217-21B8-4A56-BE4B-CA12D6D78FE4}"/>
                </a:ext>
              </a:extLst>
            </p:cNvPr>
            <p:cNvSpPr/>
            <p:nvPr/>
          </p:nvSpPr>
          <p:spPr>
            <a:xfrm>
              <a:off x="855687" y="1315673"/>
              <a:ext cx="257515" cy="275500"/>
            </a:xfrm>
            <a:prstGeom prst="rect">
              <a:avLst/>
            </a:prstGeom>
          </p:spPr>
          <p:txBody>
            <a:bodyPr wrap="none" lIns="0" tIns="0" rIns="0" bIns="0" anchor="t">
              <a:spAutoFit/>
            </a:bodyPr>
            <a:lstStyle/>
            <a:p>
              <a:pPr>
                <a:buClr>
                  <a:schemeClr val="tx2"/>
                </a:buClr>
                <a:buSzPct val="120000"/>
              </a:pPr>
              <a:r>
                <a:rPr lang="en-US" sz="2399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2399" b="1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5.</a:t>
              </a:r>
              <a:endParaRPr lang="en-US" sz="3999" b="1" dirty="0">
                <a:solidFill>
                  <a:srgbClr val="FA1E5A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4692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First Headline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Second Headline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6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9893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First Headline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Second Headline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7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7845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B6A914E3-0BCD-406D-81C5-823D6385D7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36"/>
          <a:stretch/>
        </p:blipFill>
        <p:spPr>
          <a:xfrm>
            <a:off x="6304499" y="1602684"/>
            <a:ext cx="4840831" cy="4415561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A4AB5102-28C2-484C-99C6-334BAEC95F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487"/>
          <a:stretch/>
        </p:blipFill>
        <p:spPr>
          <a:xfrm>
            <a:off x="1046669" y="1453587"/>
            <a:ext cx="4283710" cy="456465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Results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Solar Energy Locations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8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CF8004E-2B15-47E3-AD22-80C9A3A0FC23}"/>
              </a:ext>
            </a:extLst>
          </p:cNvPr>
          <p:cNvSpPr txBox="1"/>
          <p:nvPr/>
        </p:nvSpPr>
        <p:spPr>
          <a:xfrm>
            <a:off x="2490154" y="6014352"/>
            <a:ext cx="2547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Our</a:t>
            </a:r>
            <a:r>
              <a:rPr lang="de-DE" b="1" dirty="0"/>
              <a:t> </a:t>
            </a:r>
            <a:r>
              <a:rPr lang="de-DE" b="1" dirty="0" err="1"/>
              <a:t>prediction</a:t>
            </a:r>
            <a:endParaRPr lang="de-DE" b="1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F0483187-32A0-4C07-9EB0-989ACF8A1AEA}"/>
              </a:ext>
            </a:extLst>
          </p:cNvPr>
          <p:cNvSpPr txBox="1"/>
          <p:nvPr/>
        </p:nvSpPr>
        <p:spPr>
          <a:xfrm>
            <a:off x="6263859" y="6011943"/>
            <a:ext cx="4283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Solar </a:t>
            </a:r>
            <a:r>
              <a:rPr lang="de-DE" b="1" dirty="0" err="1"/>
              <a:t>energy</a:t>
            </a:r>
            <a:r>
              <a:rPr lang="de-DE" b="1" dirty="0"/>
              <a:t> </a:t>
            </a:r>
            <a:r>
              <a:rPr lang="de-DE" b="1" dirty="0" err="1"/>
              <a:t>locations</a:t>
            </a:r>
            <a:r>
              <a:rPr lang="de-DE" b="1" dirty="0"/>
              <a:t> Germany 2015</a:t>
            </a:r>
          </a:p>
        </p:txBody>
      </p:sp>
    </p:spTree>
    <p:extLst>
      <p:ext uri="{BB962C8B-B14F-4D97-AF65-F5344CB8AC3E}">
        <p14:creationId xmlns:p14="http://schemas.microsoft.com/office/powerpoint/2010/main" val="111704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Results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Wind Energy Locations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9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F558B28-7333-410A-9490-EDE37F00ED6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619"/>
          <a:stretch/>
        </p:blipFill>
        <p:spPr>
          <a:xfrm>
            <a:off x="1046669" y="1453588"/>
            <a:ext cx="4283710" cy="4558356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A5EDE48F-0E2E-4EAB-802F-EAE39B42347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652"/>
          <a:stretch/>
        </p:blipFill>
        <p:spPr>
          <a:xfrm>
            <a:off x="6315455" y="1596409"/>
            <a:ext cx="4829875" cy="4417906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F0C70EF1-78E5-4222-B5A8-8430E93F0E5A}"/>
              </a:ext>
            </a:extLst>
          </p:cNvPr>
          <p:cNvSpPr txBox="1"/>
          <p:nvPr/>
        </p:nvSpPr>
        <p:spPr>
          <a:xfrm>
            <a:off x="2490154" y="6014352"/>
            <a:ext cx="2547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Our</a:t>
            </a:r>
            <a:r>
              <a:rPr lang="de-DE" b="1" dirty="0"/>
              <a:t> </a:t>
            </a:r>
            <a:r>
              <a:rPr lang="de-DE" b="1" dirty="0" err="1"/>
              <a:t>prediction</a:t>
            </a:r>
            <a:endParaRPr lang="de-DE" b="1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F2D9478E-C79B-4343-BEAC-39815E0D71A0}"/>
              </a:ext>
            </a:extLst>
          </p:cNvPr>
          <p:cNvSpPr txBox="1"/>
          <p:nvPr/>
        </p:nvSpPr>
        <p:spPr>
          <a:xfrm>
            <a:off x="6263859" y="6011943"/>
            <a:ext cx="4283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Wind </a:t>
            </a:r>
            <a:r>
              <a:rPr lang="de-DE" b="1" dirty="0" err="1"/>
              <a:t>energy</a:t>
            </a:r>
            <a:r>
              <a:rPr lang="de-DE" b="1" dirty="0"/>
              <a:t> </a:t>
            </a:r>
            <a:r>
              <a:rPr lang="de-DE" b="1" dirty="0" err="1"/>
              <a:t>locations</a:t>
            </a:r>
            <a:r>
              <a:rPr lang="de-DE" b="1" dirty="0"/>
              <a:t> Germany 2015</a:t>
            </a:r>
          </a:p>
        </p:txBody>
      </p:sp>
    </p:spTree>
    <p:extLst>
      <p:ext uri="{BB962C8B-B14F-4D97-AF65-F5344CB8AC3E}">
        <p14:creationId xmlns:p14="http://schemas.microsoft.com/office/powerpoint/2010/main" val="2058099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477</Words>
  <Application>Microsoft Office PowerPoint</Application>
  <PresentationFormat>Breitbild</PresentationFormat>
  <Paragraphs>85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7" baseType="lpstr">
      <vt:lpstr>Aharoni</vt:lpstr>
      <vt:lpstr>Arial</vt:lpstr>
      <vt:lpstr>Calibri</vt:lpstr>
      <vt:lpstr>Calibri Light</vt:lpstr>
      <vt:lpstr>Livvic</vt:lpstr>
      <vt:lpstr>Segoe UI</vt:lpstr>
      <vt:lpstr>Office</vt:lpstr>
      <vt:lpstr>PowerPoint-Präsentation</vt:lpstr>
      <vt:lpstr>PowerPoint-Präsentation</vt:lpstr>
      <vt:lpstr>The Team Groovy Green Geeks</vt:lpstr>
      <vt:lpstr>Introduction Project Idea</vt:lpstr>
      <vt:lpstr>Working Steps Overview</vt:lpstr>
      <vt:lpstr>First Headline Second Headline</vt:lpstr>
      <vt:lpstr>First Headline Second Headline</vt:lpstr>
      <vt:lpstr>Results Solar Energy Locations</vt:lpstr>
      <vt:lpstr>Results Wind Energy Locations</vt:lpstr>
      <vt:lpstr>First Headline Second Headline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Lena Koegel</dc:creator>
  <cp:lastModifiedBy>Lena Kögel</cp:lastModifiedBy>
  <cp:revision>2</cp:revision>
  <dcterms:created xsi:type="dcterms:W3CDTF">2021-09-02T13:41:33Z</dcterms:created>
  <dcterms:modified xsi:type="dcterms:W3CDTF">2021-09-15T09:00:29Z</dcterms:modified>
</cp:coreProperties>
</file>

<file path=docProps/thumbnail.jpeg>
</file>